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5" r:id="rId13"/>
    <p:sldId id="276" r:id="rId14"/>
    <p:sldId id="268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80" r:id="rId23"/>
    <p:sldId id="281" r:id="rId24"/>
    <p:sldId id="282" r:id="rId25"/>
    <p:sldId id="279" r:id="rId26"/>
    <p:sldId id="283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slide" Target="slides/slide25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02D246-39D4-428C-86DD-C1D04ADF0C96}" type="datetimeFigureOut">
              <a:rPr lang="fr-FR" smtClean="0"/>
              <a:t>22/05/12</a:t>
            </a:fld>
            <a:endParaRPr lang="fr-F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00E3D7-1361-42D0-8B68-5EE2EBACB3A6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13602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Distinction des enseignements de SES et de PFEG</a:t>
            </a:r>
            <a:endParaRPr lang="fr-F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endParaRPr lang="fr-FR" sz="1400" dirty="0" smtClean="0"/>
          </a:p>
          <a:p>
            <a:pPr algn="l"/>
            <a:endParaRPr lang="fr-FR" sz="1400" dirty="0"/>
          </a:p>
          <a:p>
            <a:pPr algn="l"/>
            <a:endParaRPr lang="fr-FR" sz="1400" dirty="0" smtClean="0"/>
          </a:p>
          <a:p>
            <a:pPr algn="ctr"/>
            <a:r>
              <a:rPr lang="fr-FR" sz="1400" dirty="0" smtClean="0"/>
              <a:t>Lycée Voltaire – Séminaire PFEG – 14 et 15 mai 2012 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892169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Des différences dans les objets d’étude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661248"/>
            <a:ext cx="4040188" cy="792088"/>
          </a:xfrm>
        </p:spPr>
        <p:txBody>
          <a:bodyPr>
            <a:normAutofit/>
          </a:bodyPr>
          <a:lstStyle/>
          <a:p>
            <a:r>
              <a:rPr lang="fr-FR" dirty="0">
                <a:cs typeface="Arial" pitchFamily="34" charset="0"/>
              </a:rPr>
              <a:t>	</a:t>
            </a:r>
            <a:endParaRPr lang="fr-FR" dirty="0" smtClean="0">
              <a:cs typeface="Arial" pitchFamily="34" charset="0"/>
            </a:endParaRPr>
          </a:p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661248"/>
            <a:ext cx="4041775" cy="792088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4040188" cy="3757257"/>
          </a:xfrm>
        </p:spPr>
        <p:txBody>
          <a:bodyPr/>
          <a:lstStyle/>
          <a:p>
            <a:r>
              <a:rPr lang="fr-FR" dirty="0" smtClean="0"/>
              <a:t>PFEG</a:t>
            </a:r>
          </a:p>
          <a:p>
            <a:r>
              <a:rPr lang="fr-FR" sz="1800" dirty="0">
                <a:cs typeface="Arial" pitchFamily="34" charset="0"/>
              </a:rPr>
              <a:t>3 thèmes  </a:t>
            </a:r>
            <a:endParaRPr lang="fr-FR" sz="1800" dirty="0" smtClean="0">
              <a:cs typeface="Arial" pitchFamily="34" charset="0"/>
            </a:endParaRPr>
          </a:p>
          <a:p>
            <a:pPr marL="109728" indent="0">
              <a:buNone/>
            </a:pPr>
            <a:endParaRPr lang="fr-FR" sz="1800" dirty="0"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fr-FR" sz="1600" dirty="0">
                <a:cs typeface="Arial" pitchFamily="34" charset="0"/>
              </a:rPr>
              <a:t>Les acteurs de l’économie</a:t>
            </a:r>
          </a:p>
          <a:p>
            <a:pPr lvl="1">
              <a:buFont typeface="Wingdings" pitchFamily="2" charset="2"/>
              <a:buChar char="§"/>
            </a:pPr>
            <a:r>
              <a:rPr lang="fr-FR" sz="1600" dirty="0">
                <a:cs typeface="Arial" pitchFamily="34" charset="0"/>
              </a:rPr>
              <a:t>Les décisions de l’entreprise</a:t>
            </a:r>
          </a:p>
          <a:p>
            <a:pPr lvl="1">
              <a:buFont typeface="Wingdings" pitchFamily="2" charset="2"/>
              <a:buChar char="§"/>
            </a:pPr>
            <a:r>
              <a:rPr lang="fr-FR" sz="1600" dirty="0">
                <a:cs typeface="Arial" pitchFamily="34" charset="0"/>
              </a:rPr>
              <a:t>Nouveaux enjeux économiques </a:t>
            </a:r>
          </a:p>
          <a:p>
            <a:endParaRPr lang="fr-FR" sz="1200" dirty="0" smtClean="0">
              <a:cs typeface="Arial" pitchFamily="34" charset="0"/>
            </a:endParaRPr>
          </a:p>
          <a:p>
            <a:pPr marL="109728" indent="0">
              <a:buNone/>
            </a:pPr>
            <a:endParaRPr lang="fr-FR" sz="1800" dirty="0" smtClean="0">
              <a:cs typeface="Arial" pitchFamily="34" charset="0"/>
            </a:endParaRPr>
          </a:p>
          <a:p>
            <a:pPr marL="109728" indent="0">
              <a:buNone/>
            </a:pPr>
            <a:r>
              <a:rPr lang="fr-FR" sz="1800" dirty="0" smtClean="0">
                <a:cs typeface="Arial" pitchFamily="34" charset="0"/>
              </a:rPr>
              <a:t>déclinés </a:t>
            </a:r>
            <a:r>
              <a:rPr lang="fr-FR" sz="1800" dirty="0">
                <a:cs typeface="Arial" pitchFamily="34" charset="0"/>
              </a:rPr>
              <a:t>en 13 questions</a:t>
            </a:r>
          </a:p>
          <a:p>
            <a:pPr marL="109728" indent="0">
              <a:buNone/>
            </a:pPr>
            <a:endParaRPr lang="fr-FR" sz="1800" dirty="0">
              <a:cs typeface="Arial" pitchFamily="34" charset="0"/>
            </a:endParaRPr>
          </a:p>
          <a:p>
            <a:pPr>
              <a:buNone/>
            </a:pPr>
            <a:endParaRPr lang="fr-FR" sz="1800" dirty="0">
              <a:cs typeface="Arial" pitchFamily="34" charset="0"/>
            </a:endParaRP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3829265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r>
              <a:rPr lang="fr-FR" sz="1800" dirty="0"/>
              <a:t>5 thèmes </a:t>
            </a:r>
            <a:endParaRPr lang="fr-FR" sz="1800" dirty="0" smtClean="0"/>
          </a:p>
          <a:p>
            <a:pPr marL="109728" indent="0">
              <a:buNone/>
            </a:pPr>
            <a:endParaRPr lang="fr-FR" sz="1800" dirty="0"/>
          </a:p>
          <a:p>
            <a:pPr lvl="1">
              <a:buFont typeface="Arial" pitchFamily="34" charset="0"/>
              <a:buChar char="•"/>
            </a:pPr>
            <a:r>
              <a:rPr lang="fr-FR" sz="1600" dirty="0"/>
              <a:t>Ménages et consommation</a:t>
            </a:r>
          </a:p>
          <a:p>
            <a:pPr lvl="1">
              <a:buFont typeface="Arial" pitchFamily="34" charset="0"/>
              <a:buChar char="•"/>
            </a:pPr>
            <a:r>
              <a:rPr lang="fr-FR" sz="1600" dirty="0"/>
              <a:t>Entreprises et production</a:t>
            </a:r>
          </a:p>
          <a:p>
            <a:pPr lvl="1">
              <a:buFont typeface="Arial" pitchFamily="34" charset="0"/>
              <a:buChar char="•"/>
            </a:pPr>
            <a:r>
              <a:rPr lang="fr-FR" sz="1600" dirty="0"/>
              <a:t>Marchés et prix</a:t>
            </a:r>
          </a:p>
          <a:p>
            <a:pPr lvl="1">
              <a:buFont typeface="Arial" pitchFamily="34" charset="0"/>
              <a:buChar char="•"/>
            </a:pPr>
            <a:r>
              <a:rPr lang="fr-FR" sz="1600" dirty="0"/>
              <a:t>Formation et emploi</a:t>
            </a:r>
          </a:p>
          <a:p>
            <a:pPr lvl="1">
              <a:buFont typeface="Arial" pitchFamily="34" charset="0"/>
              <a:buChar char="•"/>
            </a:pPr>
            <a:r>
              <a:rPr lang="fr-FR" sz="1600" dirty="0"/>
              <a:t>Individus et </a:t>
            </a:r>
            <a:r>
              <a:rPr lang="fr-FR" sz="1600" dirty="0" smtClean="0"/>
              <a:t>cultures</a:t>
            </a:r>
          </a:p>
          <a:p>
            <a:pPr marL="393192" lvl="1" indent="0">
              <a:buNone/>
            </a:pPr>
            <a:endParaRPr lang="fr-FR" sz="1200" dirty="0" smtClean="0"/>
          </a:p>
          <a:p>
            <a:pPr marL="109728" indent="0">
              <a:buNone/>
            </a:pPr>
            <a:r>
              <a:rPr lang="fr-FR" sz="1800" dirty="0" smtClean="0"/>
              <a:t>déclinés </a:t>
            </a:r>
            <a:r>
              <a:rPr lang="fr-FR" sz="1800" dirty="0"/>
              <a:t>en 10 questions </a:t>
            </a:r>
          </a:p>
          <a:p>
            <a:pPr marL="109728" indent="0">
              <a:buNone/>
            </a:pPr>
            <a:endParaRPr lang="fr-FR" sz="18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6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Des différences d’approche</a:t>
            </a:r>
            <a:br>
              <a:rPr lang="fr-FR" dirty="0" smtClean="0"/>
            </a:br>
            <a:r>
              <a:rPr lang="fr-FR" dirty="0" smtClean="0"/>
              <a:t>globale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4725144"/>
            <a:ext cx="4040188" cy="1728192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4725144"/>
            <a:ext cx="4041775" cy="1728192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628800"/>
            <a:ext cx="4040188" cy="3757257"/>
          </a:xfrm>
        </p:spPr>
        <p:txBody>
          <a:bodyPr/>
          <a:lstStyle/>
          <a:p>
            <a:r>
              <a:rPr lang="fr-FR" dirty="0" smtClean="0"/>
              <a:t>PFEG</a:t>
            </a:r>
          </a:p>
          <a:p>
            <a:endParaRPr lang="fr-FR" dirty="0"/>
          </a:p>
          <a:p>
            <a:pPr marL="109728" indent="0">
              <a:buNone/>
            </a:pPr>
            <a:r>
              <a:rPr lang="fr-FR" dirty="0">
                <a:cs typeface="Arial" pitchFamily="34" charset="0"/>
              </a:rPr>
              <a:t>Une approche économique, managériale, voire juridique</a:t>
            </a:r>
          </a:p>
          <a:p>
            <a:endParaRPr lang="fr-FR" dirty="0" smtClean="0"/>
          </a:p>
          <a:p>
            <a:pPr marL="109728" indent="0">
              <a:buNone/>
            </a:pPr>
            <a:endParaRPr lang="fr-FR" sz="1800" dirty="0">
              <a:cs typeface="Arial" pitchFamily="34" charset="0"/>
            </a:endParaRPr>
          </a:p>
          <a:p>
            <a:pPr>
              <a:buNone/>
            </a:pPr>
            <a:endParaRPr lang="fr-FR" sz="1800" dirty="0">
              <a:cs typeface="Arial" pitchFamily="34" charset="0"/>
            </a:endParaRP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3829265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>
              <a:buNone/>
            </a:pPr>
            <a:endParaRPr lang="fr-FR" sz="1800" dirty="0"/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dirty="0" smtClean="0"/>
              <a:t>Une </a:t>
            </a:r>
            <a:r>
              <a:rPr lang="fr-FR" dirty="0"/>
              <a:t>approche économique, sociologique et croisée</a:t>
            </a:r>
          </a:p>
          <a:p>
            <a:pPr marL="109728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7618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illustration : La détermination du prix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spcBef>
                <a:spcPct val="50000"/>
              </a:spcBef>
              <a:buNone/>
            </a:pPr>
            <a:r>
              <a:rPr lang="fr-FR" sz="2200" b="1" dirty="0" smtClean="0">
                <a:solidFill>
                  <a:srgbClr val="800080"/>
                </a:solidFill>
                <a:latin typeface="Futura Lt BT" pitchFamily="34" charset="0"/>
                <a:cs typeface="Arial" charset="0"/>
              </a:rPr>
              <a:t>Comment </a:t>
            </a:r>
            <a:r>
              <a:rPr lang="fr-FR" sz="2200" b="1" dirty="0">
                <a:solidFill>
                  <a:srgbClr val="800080"/>
                </a:solidFill>
                <a:latin typeface="Futura Lt BT" pitchFamily="34" charset="0"/>
                <a:cs typeface="Arial" charset="0"/>
              </a:rPr>
              <a:t>l’entreprise fixe-t-elle le prix d’un produit ?</a:t>
            </a:r>
          </a:p>
          <a:p>
            <a:pPr marL="109728" indent="0">
              <a:spcBef>
                <a:spcPct val="50000"/>
              </a:spcBef>
              <a:buNone/>
            </a:pPr>
            <a:endParaRPr lang="fr-FR" sz="2200" b="1" dirty="0" smtClean="0">
              <a:solidFill>
                <a:srgbClr val="0000CC"/>
              </a:solidFill>
              <a:latin typeface="Futura Lt BT" pitchFamily="34" charset="0"/>
              <a:cs typeface="Arial" charset="0"/>
            </a:endParaRPr>
          </a:p>
          <a:p>
            <a:pPr marL="109728" indent="0">
              <a:spcBef>
                <a:spcPct val="50000"/>
              </a:spcBef>
              <a:buNone/>
            </a:pPr>
            <a:r>
              <a:rPr lang="fr-FR" sz="2200" b="1" dirty="0" smtClean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Approche </a:t>
            </a:r>
            <a:r>
              <a:rPr lang="fr-FR" sz="2200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« interne »</a:t>
            </a:r>
            <a:r>
              <a:rPr lang="fr-FR" sz="2200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 de la politique de l’entreprise fixant son prix sur un marché (structure de marché, segmentation, marge, et prix)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r>
              <a:rPr lang="fr-FR" sz="2200" b="1" dirty="0" smtClean="0">
                <a:solidFill>
                  <a:srgbClr val="800080"/>
                </a:solidFill>
                <a:latin typeface="Futura Lt BT" pitchFamily="34" charset="0"/>
              </a:rPr>
              <a:t>Comment </a:t>
            </a:r>
            <a:r>
              <a:rPr lang="fr-FR" sz="2200" b="1" dirty="0">
                <a:solidFill>
                  <a:srgbClr val="800080"/>
                </a:solidFill>
                <a:latin typeface="Futura Lt BT" pitchFamily="34" charset="0"/>
              </a:rPr>
              <a:t>se détermine le prix sur un marché </a:t>
            </a:r>
            <a:r>
              <a:rPr lang="fr-FR" sz="2200" b="1" dirty="0" smtClean="0">
                <a:solidFill>
                  <a:srgbClr val="800080"/>
                </a:solidFill>
                <a:latin typeface="Futura Lt BT" pitchFamily="34" charset="0"/>
              </a:rPr>
              <a:t>?</a:t>
            </a:r>
          </a:p>
          <a:p>
            <a:pPr eaLnBrk="0" hangingPunct="0">
              <a:spcBef>
                <a:spcPct val="20000"/>
              </a:spcBef>
              <a:buClr>
                <a:srgbClr val="FF9900"/>
              </a:buClr>
              <a:buSzPct val="130000"/>
            </a:pPr>
            <a:endParaRPr lang="fr-FR" sz="2200" b="1" dirty="0">
              <a:solidFill>
                <a:srgbClr val="800080"/>
              </a:solidFill>
              <a:latin typeface="Futura Lt BT" pitchFamily="34" charset="0"/>
            </a:endParaRP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endParaRPr lang="fr-FR" sz="2000" b="1" dirty="0" smtClean="0">
              <a:solidFill>
                <a:srgbClr val="0000CC"/>
              </a:solidFill>
              <a:latin typeface="Futura Lt BT" pitchFamily="34" charset="0"/>
              <a:cs typeface="Arial" charset="0"/>
            </a:endParaRP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r>
              <a:rPr lang="fr-FR" sz="2000" b="1" dirty="0" smtClean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Approche </a:t>
            </a:r>
            <a:r>
              <a:rPr lang="fr-FR" sz="2000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globale</a:t>
            </a:r>
            <a:r>
              <a:rPr lang="fr-FR" sz="2000" dirty="0">
                <a:solidFill>
                  <a:srgbClr val="0000CC"/>
                </a:solidFill>
                <a:latin typeface="Futura Lt BT" pitchFamily="34" charset="0"/>
              </a:rPr>
              <a:t> en terme de courbe d’offre et de demande et de prix d’équilibre (en situation de concurrence)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6995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</a:t>
            </a:r>
            <a:r>
              <a:rPr lang="fr-FR" baseline="30000" dirty="0" smtClean="0"/>
              <a:t>nde</a:t>
            </a:r>
            <a:r>
              <a:rPr lang="fr-FR" dirty="0" smtClean="0"/>
              <a:t>  illustration :La création de valeur dans l’entreprise 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6021288"/>
            <a:ext cx="4040188" cy="150912"/>
          </a:xfrm>
        </p:spPr>
        <p:txBody>
          <a:bodyPr>
            <a:normAutofit fontScale="25000" lnSpcReduction="20000"/>
          </a:bodyPr>
          <a:lstStyle/>
          <a:p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6021288"/>
            <a:ext cx="4041775" cy="150912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56792"/>
            <a:ext cx="4040188" cy="4176464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spcBef>
                <a:spcPct val="50000"/>
              </a:spcBef>
              <a:buNone/>
            </a:pPr>
            <a:r>
              <a:rPr lang="fr-FR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Comment l’entreprise créé-t-elle de la valeur ?</a:t>
            </a:r>
          </a:p>
          <a:p>
            <a:pPr marL="109728" indent="0">
              <a:spcBef>
                <a:spcPct val="50000"/>
              </a:spcBef>
              <a:buNone/>
            </a:pPr>
            <a:r>
              <a:rPr lang="fr-FR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Coûts, valeur ajoutée</a:t>
            </a:r>
          </a:p>
          <a:p>
            <a:pPr marL="109728" indent="0">
              <a:spcBef>
                <a:spcPct val="50000"/>
              </a:spcBef>
              <a:buNone/>
            </a:pPr>
            <a:r>
              <a:rPr lang="fr-FR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Comment l’entreprise combine des facteurs pour assurer une production, permettant en retour une production </a:t>
            </a:r>
            <a:endParaRPr lang="fr-FR" dirty="0" smtClean="0">
              <a:solidFill>
                <a:srgbClr val="0000CC"/>
              </a:solidFill>
              <a:latin typeface="Futura Lt BT" pitchFamily="34" charset="0"/>
              <a:cs typeface="Arial" charset="0"/>
            </a:endParaRPr>
          </a:p>
          <a:p>
            <a:pPr marL="109728" indent="0">
              <a:spcBef>
                <a:spcPct val="50000"/>
              </a:spcBef>
              <a:buNone/>
            </a:pPr>
            <a:r>
              <a:rPr lang="fr-FR" dirty="0" smtClean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Etude </a:t>
            </a:r>
            <a:r>
              <a:rPr lang="fr-FR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à partir d’un cas concret</a:t>
            </a:r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499992" y="1484784"/>
            <a:ext cx="4041775" cy="4464496"/>
          </a:xfrm>
        </p:spPr>
        <p:txBody>
          <a:bodyPr>
            <a:normAutofit fontScale="77500" lnSpcReduction="20000"/>
          </a:bodyPr>
          <a:lstStyle/>
          <a:p>
            <a:r>
              <a:rPr lang="fr-FR" sz="2800" dirty="0" smtClean="0"/>
              <a:t>SES</a:t>
            </a: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endParaRPr lang="fr-FR" b="1" dirty="0" smtClean="0">
              <a:solidFill>
                <a:srgbClr val="0000CC"/>
              </a:solidFill>
              <a:latin typeface="Futura Lt BT" pitchFamily="34" charset="0"/>
              <a:cs typeface="Arial" charset="0"/>
            </a:endParaRP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r>
              <a:rPr lang="fr-FR" sz="2800" b="1" dirty="0" smtClean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Comment </a:t>
            </a:r>
            <a:r>
              <a:rPr lang="fr-FR" sz="2800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produire et combien produire?</a:t>
            </a:r>
          </a:p>
          <a:p>
            <a:pPr marL="109728" indent="0" eaLnBrk="0" hangingPunct="0">
              <a:spcBef>
                <a:spcPct val="50000"/>
              </a:spcBef>
              <a:buNone/>
            </a:pPr>
            <a:r>
              <a:rPr lang="fr-FR" sz="2600" b="1" dirty="0">
                <a:solidFill>
                  <a:srgbClr val="0000CC"/>
                </a:solidFill>
                <a:latin typeface="Futura Lt BT" pitchFamily="34" charset="0"/>
                <a:cs typeface="Arial" charset="0"/>
              </a:rPr>
              <a:t>Facteurs de production, coûts, productivité, progrès technique</a:t>
            </a: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r>
              <a:rPr lang="fr-FR" sz="2600" dirty="0">
                <a:solidFill>
                  <a:srgbClr val="0000CC"/>
                </a:solidFill>
                <a:latin typeface="Futura Lt BT" pitchFamily="34" charset="0"/>
              </a:rPr>
              <a:t>Comment l’entreprise est amenée à combiner les facteurs en fonction de leurs coûts et de leur caractère plus ou moins </a:t>
            </a:r>
            <a:r>
              <a:rPr lang="fr-FR" sz="2600" dirty="0" smtClean="0">
                <a:solidFill>
                  <a:srgbClr val="0000CC"/>
                </a:solidFill>
                <a:latin typeface="Futura Lt BT" pitchFamily="34" charset="0"/>
              </a:rPr>
              <a:t>substituable</a:t>
            </a:r>
          </a:p>
          <a:p>
            <a:pPr marL="109728" indent="0" eaLnBrk="0" hangingPunct="0">
              <a:spcBef>
                <a:spcPct val="20000"/>
              </a:spcBef>
              <a:buClr>
                <a:srgbClr val="FF9900"/>
              </a:buClr>
              <a:buSzPct val="130000"/>
              <a:buNone/>
            </a:pPr>
            <a:r>
              <a:rPr lang="fr-FR" sz="2600" dirty="0" smtClean="0">
                <a:solidFill>
                  <a:srgbClr val="0000CC"/>
                </a:solidFill>
                <a:latin typeface="Futura Lt BT" pitchFamily="34" charset="0"/>
              </a:rPr>
              <a:t>On </a:t>
            </a:r>
            <a:r>
              <a:rPr lang="fr-FR" sz="2600" dirty="0">
                <a:solidFill>
                  <a:srgbClr val="0000CC"/>
                </a:solidFill>
                <a:latin typeface="Futura Lt BT" pitchFamily="34" charset="0"/>
              </a:rPr>
              <a:t>mettra en évidence l’accroissement de la productivité dans le long terme</a:t>
            </a:r>
            <a:endParaRPr lang="fr-FR" sz="26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1223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Des différences de prise en compte des pré-savoirs des élèves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PFEG</a:t>
            </a:r>
          </a:p>
          <a:p>
            <a:endParaRPr lang="fr-FR" dirty="0"/>
          </a:p>
          <a:p>
            <a:pPr>
              <a:buFontTx/>
              <a:buChar char="-"/>
            </a:pPr>
            <a:r>
              <a:rPr lang="fr-FR" dirty="0" smtClean="0"/>
              <a:t>Prise en compte des représentations des élèves</a:t>
            </a:r>
          </a:p>
          <a:p>
            <a:pPr>
              <a:buFontTx/>
              <a:buChar char="-"/>
            </a:pPr>
            <a:r>
              <a:rPr lang="fr-FR" dirty="0" smtClean="0"/>
              <a:t>Ancrage de l’enseignement sur l’environnement immédiat des élèves</a:t>
            </a: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SES</a:t>
            </a:r>
          </a:p>
          <a:p>
            <a:endParaRPr lang="fr-FR" dirty="0"/>
          </a:p>
          <a:p>
            <a:pPr marL="109728" indent="0">
              <a:buNone/>
            </a:pPr>
            <a:r>
              <a:rPr lang="fr-FR" dirty="0" smtClean="0"/>
              <a:t>- Eléments non explicitement pris en compte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5837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Des différences de posture </a:t>
            </a:r>
            <a:br>
              <a:rPr lang="fr-FR" dirty="0" smtClean="0"/>
            </a:br>
            <a:r>
              <a:rPr lang="fr-FR" dirty="0" smtClean="0"/>
              <a:t>des élèves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4040188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877272"/>
            <a:ext cx="4041775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114800" cy="4432978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dirty="0" smtClean="0"/>
              <a:t>- Des élèves dans une posture de compréhension de leur environnement immédiat </a:t>
            </a:r>
            <a:endParaRPr lang="fr-FR" dirty="0"/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r>
              <a:rPr lang="fr-FR" dirty="0" smtClean="0"/>
              <a:t>- des situations </a:t>
            </a:r>
            <a:r>
              <a:rPr lang="fr-FR" dirty="0"/>
              <a:t>de départ, </a:t>
            </a:r>
            <a:r>
              <a:rPr lang="fr-FR" dirty="0" smtClean="0"/>
              <a:t>proches des préoccupations </a:t>
            </a:r>
            <a:r>
              <a:rPr lang="fr-FR" dirty="0"/>
              <a:t>des élèves pour donner de l’intérêt et suffisamment complexes </a:t>
            </a:r>
            <a:r>
              <a:rPr lang="fr-FR" dirty="0" smtClean="0"/>
              <a:t>pour suggérer </a:t>
            </a:r>
            <a:r>
              <a:rPr lang="fr-FR" dirty="0"/>
              <a:t>un questionnement et donner sens.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r>
              <a:rPr lang="fr-FR" sz="2200" dirty="0" smtClean="0"/>
              <a:t>- Des élèves dans une posture de recherche : formuler des questions, des hypothèses et les confronter aux données empiriques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94128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Des différences de </a:t>
            </a:r>
            <a:br>
              <a:rPr lang="fr-FR" dirty="0" smtClean="0"/>
            </a:br>
            <a:r>
              <a:rPr lang="fr-FR" dirty="0" smtClean="0"/>
              <a:t>structure de classe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4040188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877272"/>
            <a:ext cx="4041775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72816"/>
            <a:ext cx="4040188" cy="4104456"/>
          </a:xfrm>
        </p:spPr>
        <p:txBody>
          <a:bodyPr>
            <a:normAutofit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Groupe souvent restreint</a:t>
            </a:r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r>
              <a:rPr lang="fr-FR" dirty="0" smtClean="0"/>
              <a:t>- Offre une plus grande latitude en matière de pratique pédagogique</a:t>
            </a: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175447" cy="3816424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Groupe de taille importante</a:t>
            </a:r>
          </a:p>
          <a:p>
            <a:pPr marL="109728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Implique une plus grande continuité des pratiques pédagogiques</a:t>
            </a:r>
          </a:p>
        </p:txBody>
      </p:sp>
    </p:spTree>
    <p:extLst>
      <p:ext uri="{BB962C8B-B14F-4D97-AF65-F5344CB8AC3E}">
        <p14:creationId xmlns:p14="http://schemas.microsoft.com/office/powerpoint/2010/main" val="1256998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Des différences d’appréciation de l’enseignement d’exploration par les enseignants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4040188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877272"/>
            <a:ext cx="4041775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276872"/>
            <a:ext cx="4040188" cy="3600400"/>
          </a:xfrm>
        </p:spPr>
        <p:txBody>
          <a:bodyPr>
            <a:normAutofit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r>
              <a:rPr lang="fr-FR" dirty="0" smtClean="0"/>
              <a:t>- Un enseignement nouveau en seconde – accent mis sur ses spécificités dans les ressources pour la classe</a:t>
            </a: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204864"/>
            <a:ext cx="4041775" cy="3181193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endParaRPr lang="fr-FR" dirty="0"/>
          </a:p>
          <a:p>
            <a:pPr marL="109728" indent="0">
              <a:buNone/>
            </a:pPr>
            <a:r>
              <a:rPr lang="fr-FR" dirty="0" smtClean="0"/>
              <a:t>- Un enseignement reconduit avec un programme différent et un volume horaire moindre</a:t>
            </a:r>
          </a:p>
          <a:p>
            <a:pPr marL="109728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3983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Des différences de perception de quant à la nature de l’évaluation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4040188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877272"/>
            <a:ext cx="4041775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00808"/>
            <a:ext cx="4040188" cy="4176464"/>
          </a:xfrm>
        </p:spPr>
        <p:txBody>
          <a:bodyPr>
            <a:normAutofit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buNone/>
            </a:pPr>
            <a:endParaRPr lang="fr-FR" dirty="0"/>
          </a:p>
          <a:p>
            <a:pPr marL="109728" indent="0">
              <a:buNone/>
            </a:pPr>
            <a:r>
              <a:rPr lang="fr-FR" dirty="0" smtClean="0"/>
              <a:t>- Un développement embryonnaire de l’évaluation par les compétences transversales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628800"/>
            <a:ext cx="4041775" cy="3757257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>
              <a:buNone/>
            </a:pPr>
            <a:endParaRPr lang="fr-FR" dirty="0" smtClean="0"/>
          </a:p>
          <a:p>
            <a:pPr marL="109728" indent="0">
              <a:buNone/>
            </a:pPr>
            <a:r>
              <a:rPr lang="fr-FR" dirty="0" smtClean="0"/>
              <a:t>- Une évaluation généralement sommative, centrée sur les notions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489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Des différences de perception </a:t>
            </a:r>
            <a:br>
              <a:rPr lang="fr-FR" dirty="0" smtClean="0"/>
            </a:br>
            <a:r>
              <a:rPr lang="fr-FR" dirty="0" smtClean="0"/>
              <a:t>des élèves</a:t>
            </a:r>
            <a:endParaRPr lang="fr-FR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77272"/>
            <a:ext cx="4040188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877272"/>
            <a:ext cx="4041775" cy="294928"/>
          </a:xfrm>
        </p:spPr>
        <p:txBody>
          <a:bodyPr>
            <a:normAutofit fontScale="62500" lnSpcReduction="20000"/>
          </a:bodyPr>
          <a:lstStyle/>
          <a:p>
            <a:endParaRPr lang="fr-FR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72816"/>
            <a:ext cx="4040188" cy="4104456"/>
          </a:xfrm>
        </p:spPr>
        <p:txBody>
          <a:bodyPr>
            <a:normAutofit/>
          </a:bodyPr>
          <a:lstStyle/>
          <a:p>
            <a:r>
              <a:rPr lang="fr-FR" dirty="0" smtClean="0"/>
              <a:t>PFEG</a:t>
            </a:r>
          </a:p>
          <a:p>
            <a:pPr marL="109728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Un enseignement de découverte</a:t>
            </a:r>
          </a:p>
          <a:p>
            <a:pPr>
              <a:buFontTx/>
              <a:buChar char="-"/>
            </a:pPr>
            <a:r>
              <a:rPr lang="fr-FR" dirty="0" smtClean="0"/>
              <a:t>Un enseignement intéressant, ludique voire récréationnel (…)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3685249"/>
          </a:xfrm>
        </p:spPr>
        <p:txBody>
          <a:bodyPr/>
          <a:lstStyle/>
          <a:p>
            <a:r>
              <a:rPr lang="fr-FR" dirty="0" smtClean="0"/>
              <a:t>SES</a:t>
            </a:r>
          </a:p>
          <a:p>
            <a:pPr marL="109728" indent="0">
              <a:buNone/>
            </a:pP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Un enseignement de détermination</a:t>
            </a:r>
          </a:p>
          <a:p>
            <a:pPr>
              <a:buFontTx/>
              <a:buChar char="-"/>
            </a:pPr>
            <a:r>
              <a:rPr lang="fr-FR" dirty="0" smtClean="0"/>
              <a:t>Un enseignement traditionnel et conforme aux attendus </a:t>
            </a:r>
          </a:p>
          <a:p>
            <a:pPr marL="109728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9430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13602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Cerner les points communs </a:t>
            </a:r>
            <a:endParaRPr lang="fr-F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4005063"/>
            <a:ext cx="7772400" cy="806247"/>
          </a:xfrm>
        </p:spPr>
        <p:txBody>
          <a:bodyPr/>
          <a:lstStyle/>
          <a:p>
            <a:pPr algn="ctr"/>
            <a:r>
              <a:rPr lang="fr-FR" i="1" dirty="0" smtClean="0"/>
              <a:t>Pour mieux percevoir les distinctions….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91427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Agencer les points communs et les différences</a:t>
            </a:r>
            <a:endParaRPr lang="fr-F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dirty="0" smtClean="0"/>
              <a:t>Une proposition de parcours conduite sous l ’égide de l’ONISEP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976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fr-FR" dirty="0" smtClean="0"/>
              <a:t>L’ouvrage a pour objectif d’aider </a:t>
            </a:r>
            <a:r>
              <a:rPr lang="fr-FR" dirty="0"/>
              <a:t>les enseignants à : </a:t>
            </a:r>
          </a:p>
          <a:p>
            <a:pPr marL="109728" indent="0">
              <a:buNone/>
            </a:pPr>
            <a:endParaRPr lang="fr-FR" dirty="0"/>
          </a:p>
          <a:p>
            <a:pPr lvl="0"/>
            <a:r>
              <a:rPr lang="fr-FR" dirty="0"/>
              <a:t>donner aux élèves les éléments de base d’une culture économique et sociologique pour comprendre le fonctionnement de l’économie et de la société dans laquelle ils vivent, </a:t>
            </a:r>
          </a:p>
          <a:p>
            <a:pPr lvl="0"/>
            <a:r>
              <a:rPr lang="fr-FR" dirty="0"/>
              <a:t>identifier des principes de fonctionnement des organisations, et notamment de l’entreprise, et leur contribution au développement. </a:t>
            </a:r>
          </a:p>
          <a:p>
            <a:pPr lvl="0"/>
            <a:r>
              <a:rPr lang="fr-FR" dirty="0"/>
              <a:t>p</a:t>
            </a:r>
            <a:r>
              <a:rPr lang="fr-FR" dirty="0" smtClean="0"/>
              <a:t>roposer </a:t>
            </a:r>
            <a:r>
              <a:rPr lang="fr-FR" dirty="0"/>
              <a:t>des activités qui intègrent également la dimension « orientation » à travers, notamment, la présentation de </a:t>
            </a:r>
            <a:r>
              <a:rPr lang="fr-FR" dirty="0" smtClean="0"/>
              <a:t>certains parcours de formation et de certains </a:t>
            </a:r>
            <a:r>
              <a:rPr lang="fr-FR" dirty="0"/>
              <a:t>métiers</a:t>
            </a:r>
          </a:p>
          <a:p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Les objectifs du support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6428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Partir </a:t>
            </a:r>
            <a:r>
              <a:rPr lang="fr-FR" dirty="0" smtClean="0"/>
              <a:t>de certaines </a:t>
            </a:r>
            <a:r>
              <a:rPr lang="fr-FR" dirty="0"/>
              <a:t>compétences </a:t>
            </a:r>
            <a:r>
              <a:rPr lang="fr-FR" dirty="0" smtClean="0"/>
              <a:t>transversales mobilisées dans les enseignements d’exploration d’économie  </a:t>
            </a:r>
            <a:r>
              <a:rPr lang="fr-FR" dirty="0"/>
              <a:t>pour faire le lien avec le monde de l’entreprise et les métiers qui y </a:t>
            </a:r>
            <a:r>
              <a:rPr lang="fr-FR" dirty="0" smtClean="0"/>
              <a:t>affèrent</a:t>
            </a:r>
            <a:endParaRPr lang="fr-FR" dirty="0"/>
          </a:p>
          <a:p>
            <a:r>
              <a:rPr lang="fr-FR" dirty="0" smtClean="0"/>
              <a:t>Concevoir quatre thèmes cohérents recouvrant respectivement une question du programme de PFEG et une question du programme de SES permettant une complémentarité d’approche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La démarche choisie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385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b="1" dirty="0" smtClean="0"/>
              <a:t>Thème 1</a:t>
            </a:r>
            <a:r>
              <a:rPr lang="fr-FR" b="1" dirty="0"/>
              <a:t>/ </a:t>
            </a:r>
            <a:r>
              <a:rPr lang="fr-FR" b="1" dirty="0" smtClean="0"/>
              <a:t>Produire, innover, créer des </a:t>
            </a:r>
            <a:r>
              <a:rPr lang="fr-FR" b="1" dirty="0"/>
              <a:t>richesses</a:t>
            </a:r>
            <a:endParaRPr lang="fr-FR" dirty="0"/>
          </a:p>
          <a:p>
            <a:pPr marL="109728" indent="0">
              <a:buNone/>
            </a:pPr>
            <a:r>
              <a:rPr lang="fr-FR" b="1" dirty="0"/>
              <a:t> </a:t>
            </a:r>
            <a:endParaRPr lang="fr-FR" dirty="0"/>
          </a:p>
          <a:p>
            <a:r>
              <a:rPr lang="fr-FR" dirty="0"/>
              <a:t>Compétence « développer un esprit d’initiative »</a:t>
            </a:r>
          </a:p>
          <a:p>
            <a:pPr marL="109728" indent="0">
              <a:buNone/>
            </a:pPr>
            <a:r>
              <a:rPr lang="fr-FR" dirty="0"/>
              <a:t> </a:t>
            </a:r>
          </a:p>
          <a:p>
            <a:pPr marL="109728" lvl="0" indent="0">
              <a:buNone/>
            </a:pPr>
            <a:r>
              <a:rPr lang="fr-FR" dirty="0" smtClean="0"/>
              <a:t>- Comment </a:t>
            </a:r>
            <a:r>
              <a:rPr lang="fr-FR" dirty="0"/>
              <a:t>produire et combien produire ? SES</a:t>
            </a:r>
          </a:p>
          <a:p>
            <a:pPr marL="109728" lvl="0" indent="0">
              <a:buNone/>
            </a:pPr>
            <a:r>
              <a:rPr lang="fr-FR" dirty="0" smtClean="0"/>
              <a:t>- Comment </a:t>
            </a:r>
            <a:r>
              <a:rPr lang="fr-FR" dirty="0"/>
              <a:t>l’entreprise se lance-t-elle sur un nouveau marché ?  </a:t>
            </a:r>
            <a:r>
              <a:rPr lang="fr-FR" dirty="0" smtClean="0"/>
              <a:t>   PFEG</a:t>
            </a:r>
            <a:endParaRPr lang="fr-FR" dirty="0"/>
          </a:p>
          <a:p>
            <a:pPr marL="109728" indent="0">
              <a:buNone/>
            </a:pPr>
            <a:endParaRPr lang="fr-FR" dirty="0"/>
          </a:p>
          <a:p>
            <a:r>
              <a:rPr lang="fr-FR" b="1" dirty="0" smtClean="0"/>
              <a:t>Thème 2</a:t>
            </a:r>
            <a:r>
              <a:rPr lang="fr-FR" b="1" dirty="0"/>
              <a:t>/ </a:t>
            </a:r>
            <a:r>
              <a:rPr lang="fr-FR" b="1" dirty="0" smtClean="0"/>
              <a:t>Former et employer des individus « acteurs » dans l’organisation</a:t>
            </a:r>
            <a:endParaRPr lang="fr-FR" dirty="0"/>
          </a:p>
          <a:p>
            <a:pPr marL="109728" indent="0">
              <a:buNone/>
            </a:pPr>
            <a:r>
              <a:rPr lang="fr-FR" b="1" dirty="0"/>
              <a:t> </a:t>
            </a:r>
            <a:endParaRPr lang="fr-FR" dirty="0"/>
          </a:p>
          <a:p>
            <a:r>
              <a:rPr lang="fr-FR" dirty="0"/>
              <a:t>Compétence « communiquer à l’écrit et à l’oral »</a:t>
            </a:r>
          </a:p>
          <a:p>
            <a:pPr marL="109728" indent="0">
              <a:buNone/>
            </a:pPr>
            <a:r>
              <a:rPr lang="fr-FR" dirty="0"/>
              <a:t> </a:t>
            </a:r>
          </a:p>
          <a:p>
            <a:pPr marL="109728" lvl="0" indent="0">
              <a:buNone/>
            </a:pPr>
            <a:r>
              <a:rPr lang="fr-FR" dirty="0" smtClean="0"/>
              <a:t>- Le </a:t>
            </a:r>
            <a:r>
              <a:rPr lang="fr-FR" dirty="0"/>
              <a:t>diplôme, passeport pour l’emploi SES</a:t>
            </a:r>
          </a:p>
          <a:p>
            <a:pPr marL="109728" lvl="0" indent="0">
              <a:buNone/>
            </a:pPr>
            <a:r>
              <a:rPr lang="fr-FR" dirty="0" smtClean="0"/>
              <a:t>- Quelle </a:t>
            </a:r>
            <a:r>
              <a:rPr lang="fr-FR" dirty="0"/>
              <a:t>place pour l’individu dans l’entreprise ? PFEG</a:t>
            </a:r>
          </a:p>
          <a:p>
            <a:pPr marL="109728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parcours envisagé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741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88032"/>
          </a:xfrm>
        </p:spPr>
        <p:txBody>
          <a:bodyPr>
            <a:normAutofit fontScale="55000" lnSpcReduction="20000"/>
          </a:bodyPr>
          <a:lstStyle/>
          <a:p>
            <a:r>
              <a:rPr lang="fr-FR" sz="3500" b="1" dirty="0" smtClean="0"/>
              <a:t>Thème 3</a:t>
            </a:r>
            <a:r>
              <a:rPr lang="fr-FR" sz="3500" b="1" dirty="0"/>
              <a:t>/ </a:t>
            </a:r>
            <a:r>
              <a:rPr lang="fr-FR" sz="3500" b="1" dirty="0" smtClean="0"/>
              <a:t>Explorer et analyser les </a:t>
            </a:r>
            <a:r>
              <a:rPr lang="fr-FR" sz="3500" b="1" dirty="0"/>
              <a:t>comportements de consommation</a:t>
            </a:r>
            <a:endParaRPr lang="fr-FR" sz="3500" dirty="0"/>
          </a:p>
          <a:p>
            <a:pPr marL="109728" indent="0">
              <a:buNone/>
            </a:pPr>
            <a:r>
              <a:rPr lang="fr-FR" sz="3500" b="1" dirty="0"/>
              <a:t> </a:t>
            </a:r>
            <a:endParaRPr lang="fr-FR" sz="3500" dirty="0"/>
          </a:p>
          <a:p>
            <a:r>
              <a:rPr lang="fr-FR" sz="3500" dirty="0"/>
              <a:t>Compétence « développer le jugement et </a:t>
            </a:r>
            <a:r>
              <a:rPr lang="fr-FR" sz="3500" dirty="0" smtClean="0"/>
              <a:t>l’esprit </a:t>
            </a:r>
            <a:r>
              <a:rPr lang="fr-FR" sz="3500" dirty="0"/>
              <a:t>critique »</a:t>
            </a:r>
          </a:p>
          <a:p>
            <a:pPr marL="109728" indent="0">
              <a:buNone/>
            </a:pPr>
            <a:endParaRPr lang="fr-FR" sz="3500" dirty="0"/>
          </a:p>
          <a:p>
            <a:pPr lvl="0">
              <a:buFontTx/>
              <a:buChar char="-"/>
            </a:pPr>
            <a:r>
              <a:rPr lang="fr-FR" sz="3500" dirty="0" smtClean="0"/>
              <a:t>Comment </a:t>
            </a:r>
            <a:r>
              <a:rPr lang="fr-FR" sz="3500" dirty="0"/>
              <a:t>les acteurs économiques prennent-ils en compte les nouveaux comportements du consommateur ? </a:t>
            </a:r>
            <a:r>
              <a:rPr lang="fr-FR" sz="3500" dirty="0" smtClean="0"/>
              <a:t>PFEG</a:t>
            </a:r>
          </a:p>
          <a:p>
            <a:pPr lvl="0">
              <a:buFontTx/>
              <a:buChar char="-"/>
            </a:pPr>
            <a:r>
              <a:rPr lang="fr-FR" sz="3500" dirty="0"/>
              <a:t>L</a:t>
            </a:r>
            <a:r>
              <a:rPr lang="fr-FR" sz="3500" dirty="0" smtClean="0"/>
              <a:t>a </a:t>
            </a:r>
            <a:r>
              <a:rPr lang="fr-FR" sz="3500" dirty="0"/>
              <a:t>consommation : un marqueur social ? SES</a:t>
            </a:r>
          </a:p>
          <a:p>
            <a:pPr marL="109728" indent="0">
              <a:buNone/>
            </a:pPr>
            <a:endParaRPr lang="fr-FR" sz="3500" dirty="0"/>
          </a:p>
          <a:p>
            <a:r>
              <a:rPr lang="fr-FR" sz="3500" b="1" dirty="0"/>
              <a:t>4/ Concilier l’environnement et le marché</a:t>
            </a:r>
            <a:endParaRPr lang="fr-FR" sz="3500" dirty="0"/>
          </a:p>
          <a:p>
            <a:pPr marL="109728" indent="0">
              <a:buNone/>
            </a:pPr>
            <a:r>
              <a:rPr lang="fr-FR" sz="3500" b="1" dirty="0"/>
              <a:t> </a:t>
            </a:r>
            <a:endParaRPr lang="fr-FR" sz="3500" dirty="0"/>
          </a:p>
          <a:p>
            <a:r>
              <a:rPr lang="fr-FR" sz="3500" dirty="0"/>
              <a:t>Compétence « pratiquer une démarche scientifique »</a:t>
            </a:r>
          </a:p>
          <a:p>
            <a:endParaRPr lang="fr-FR" sz="3500" dirty="0"/>
          </a:p>
          <a:p>
            <a:pPr marL="109728" lvl="0" indent="0">
              <a:buNone/>
            </a:pPr>
            <a:r>
              <a:rPr lang="fr-FR" sz="3500" dirty="0" smtClean="0"/>
              <a:t>- Développement </a:t>
            </a:r>
            <a:r>
              <a:rPr lang="fr-FR" sz="3500" dirty="0"/>
              <a:t>durable : contrainte ou opportunités pour l’entreprise ? </a:t>
            </a:r>
            <a:r>
              <a:rPr lang="fr-FR" sz="3500" dirty="0" smtClean="0"/>
              <a:t>	PFEG</a:t>
            </a:r>
            <a:endParaRPr lang="fr-FR" sz="3500" dirty="0"/>
          </a:p>
          <a:p>
            <a:pPr marL="109728" lvl="0" indent="0">
              <a:buNone/>
            </a:pPr>
            <a:r>
              <a:rPr lang="fr-FR" sz="3500" dirty="0" smtClean="0"/>
              <a:t>- La </a:t>
            </a:r>
            <a:r>
              <a:rPr lang="fr-FR" sz="3500" dirty="0"/>
              <a:t>pollution : comment remédier aux limites du marché ? SES</a:t>
            </a:r>
          </a:p>
          <a:p>
            <a:pPr marL="109728" indent="0">
              <a:buNone/>
            </a:pPr>
            <a:r>
              <a:rPr lang="fr-FR" dirty="0"/>
              <a:t> </a:t>
            </a:r>
          </a:p>
          <a:p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parcours envisagé (suite)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452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fr-FR" dirty="0" smtClean="0"/>
          </a:p>
          <a:p>
            <a:r>
              <a:rPr lang="fr-FR" dirty="0" smtClean="0"/>
              <a:t>Une explicitation de la compétence transversale  en se référant aux éléments contenus dans le socle commun de connaissances et de compétences</a:t>
            </a:r>
          </a:p>
          <a:p>
            <a:endParaRPr lang="fr-FR" dirty="0" smtClean="0"/>
          </a:p>
          <a:p>
            <a:r>
              <a:rPr lang="fr-FR" dirty="0" smtClean="0"/>
              <a:t>Des activités de sensibilisation et d’exploration empruntant  « le meilleur » de chacun des programmes (*) </a:t>
            </a:r>
          </a:p>
          <a:p>
            <a:pPr marL="109728" indent="0">
              <a:buNone/>
            </a:pPr>
            <a:endParaRPr lang="fr-FR" sz="2000" dirty="0" smtClean="0"/>
          </a:p>
          <a:p>
            <a:pPr marL="109728" indent="0">
              <a:buNone/>
            </a:pPr>
            <a:r>
              <a:rPr lang="fr-FR" sz="2000" dirty="0" smtClean="0"/>
              <a:t>(*) Activités visant le développement de la compétence transversale </a:t>
            </a:r>
            <a:endParaRPr lang="fr-FR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Architecture didactique et pédagogique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8328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r>
              <a:rPr lang="fr-FR" dirty="0"/>
              <a:t>Un apport d’informations complémentaires, permettant à l’élève de « naviguer » entre les notions à intégrer </a:t>
            </a:r>
          </a:p>
          <a:p>
            <a:pPr marL="109728" indent="0">
              <a:buNone/>
            </a:pPr>
            <a:endParaRPr lang="fr-FR" dirty="0"/>
          </a:p>
          <a:p>
            <a:r>
              <a:rPr lang="fr-FR" dirty="0" smtClean="0"/>
              <a:t>Un retour au travers de l’interview d’un professionnel sur l’importance de la compétence à développer, tant lors du parcours de formation que lors de l’exercice du métier dans l’entreprise.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Architecture didactique et pédagogique (suite)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3241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Découverte de champs disciplinaires ou de domaines intellectuels nouveaux</a:t>
            </a:r>
          </a:p>
          <a:p>
            <a:r>
              <a:rPr lang="fr-FR" dirty="0" smtClean="0"/>
              <a:t>Deux objectifs essentiels :</a:t>
            </a:r>
          </a:p>
          <a:p>
            <a:pPr>
              <a:buFontTx/>
              <a:buChar char="-"/>
            </a:pPr>
            <a:r>
              <a:rPr lang="fr-FR" dirty="0" smtClean="0"/>
              <a:t>Eclairer les choix d’orientation des élèves et aider les élèves à construire leur projet personnel</a:t>
            </a:r>
          </a:p>
          <a:p>
            <a:pPr>
              <a:buFontTx/>
              <a:buChar char="-"/>
            </a:pPr>
            <a:r>
              <a:rPr lang="fr-FR" dirty="0" smtClean="0"/>
              <a:t>Permettre aux élèves d’acquérir une culture et des connaissances fondamentales dans un domaine choisi par goût ou intérêt  </a:t>
            </a:r>
          </a:p>
          <a:p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Deux enseignements d’exploration avec des finalités identiques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9816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Donner à tous les élèves de seconde, futurs citoyens les éléments de base d’une culture économique</a:t>
            </a:r>
          </a:p>
          <a:p>
            <a:r>
              <a:rPr lang="fr-FR" dirty="0" smtClean="0"/>
              <a:t>Développer une réflexion structurée sur quelques grandes questions économiques emblématiques  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Deux enseignements d’économie avec des finalités identiques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3345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r>
              <a:rPr lang="fr-FR" dirty="0" smtClean="0"/>
              <a:t>Le programme a été conçu sous forme de questionnement</a:t>
            </a:r>
          </a:p>
          <a:p>
            <a:pPr marL="109728" indent="0">
              <a:buNone/>
            </a:pPr>
            <a:endParaRPr lang="fr-FR" dirty="0" smtClean="0"/>
          </a:p>
          <a:p>
            <a:r>
              <a:rPr lang="fr-FR" dirty="0" smtClean="0"/>
              <a:t>La plupart des questions en SES, et la majorité en PFEG, peuvent être problématisées</a:t>
            </a:r>
          </a:p>
          <a:p>
            <a:pPr marL="109728" indent="0">
              <a:buNone/>
            </a:pP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56184"/>
          </a:xfrm>
        </p:spPr>
        <p:txBody>
          <a:bodyPr>
            <a:normAutofit/>
          </a:bodyPr>
          <a:lstStyle/>
          <a:p>
            <a:r>
              <a:rPr lang="fr-FR" dirty="0" smtClean="0"/>
              <a:t>Deux programmes présentant des similitudes formelles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3572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r>
              <a:rPr lang="fr-FR" dirty="0" smtClean="0"/>
              <a:t>Temps de sensibilisation (données concrètes et signifiantes pour les élèves)</a:t>
            </a:r>
          </a:p>
          <a:p>
            <a:r>
              <a:rPr lang="fr-FR" dirty="0" smtClean="0"/>
              <a:t>Temps d’analyse (mise en perspective des informations observées, mobilisation d’outils spécifiques permettant d’accéder à une meilleure compréhension des phénomènes étudiés) 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Deux enseignements d’économie avec des parcours d’apprentissage </a:t>
            </a:r>
            <a:br>
              <a:rPr lang="fr-FR" dirty="0" smtClean="0"/>
            </a:br>
            <a:r>
              <a:rPr lang="fr-FR" dirty="0" smtClean="0"/>
              <a:t>comportant des similitudes</a:t>
            </a:r>
            <a:br>
              <a:rPr lang="fr-FR" dirty="0" smtClean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02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>
            <a:normAutofit/>
          </a:bodyPr>
          <a:lstStyle/>
          <a:p>
            <a:r>
              <a:rPr lang="fr-FR" dirty="0" smtClean="0"/>
              <a:t>Economie expérimentale</a:t>
            </a:r>
          </a:p>
          <a:p>
            <a:r>
              <a:rPr lang="fr-FR" dirty="0" smtClean="0"/>
              <a:t>Jeux sérieux</a:t>
            </a:r>
          </a:p>
          <a:p>
            <a:r>
              <a:rPr lang="fr-FR" dirty="0" smtClean="0"/>
              <a:t>Compte rendus d’enquête</a:t>
            </a:r>
          </a:p>
          <a:p>
            <a:r>
              <a:rPr lang="fr-FR" dirty="0" smtClean="0"/>
              <a:t>Interventions de tiers</a:t>
            </a:r>
          </a:p>
          <a:p>
            <a:r>
              <a:rPr lang="fr-FR" dirty="0" smtClean="0"/>
              <a:t>Supports audiovisuels</a:t>
            </a:r>
          </a:p>
          <a:p>
            <a:r>
              <a:rPr lang="fr-FR" dirty="0" smtClean="0"/>
              <a:t>Utilisation de l’outil informatique et notamment d’Internet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72208"/>
          </a:xfrm>
        </p:spPr>
        <p:txBody>
          <a:bodyPr>
            <a:normAutofit/>
          </a:bodyPr>
          <a:lstStyle/>
          <a:p>
            <a:r>
              <a:rPr lang="fr-FR" dirty="0" smtClean="0"/>
              <a:t>Deux programmes mobilisant des ressources renouvelées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870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r>
              <a:rPr lang="fr-FR" dirty="0" smtClean="0"/>
              <a:t>Choix des thèmes traités</a:t>
            </a:r>
          </a:p>
          <a:p>
            <a:r>
              <a:rPr lang="fr-FR" dirty="0" smtClean="0"/>
              <a:t>Invitation à la diversification des dispositifs</a:t>
            </a:r>
          </a:p>
          <a:p>
            <a:r>
              <a:rPr lang="fr-FR" dirty="0" smtClean="0"/>
              <a:t>Absence de contrainte forte en terme d’évaluation</a:t>
            </a:r>
          </a:p>
          <a:p>
            <a:r>
              <a:rPr lang="fr-FR" dirty="0" smtClean="0"/>
              <a:t>Quasi-absence de prescription pédagogique (excepté le respect de l’équilibre temporel permettant le traitement des huit questions)</a:t>
            </a:r>
            <a:endParaRPr lang="fr-F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Deux programmes renforçant la liberté pédagogique des enseignants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519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8134672" cy="2016223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2- Deux enseignements avec des distinctions fortes</a:t>
            </a:r>
            <a:endParaRPr lang="fr-F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625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728</TotalTime>
  <Words>902</Words>
  <Application>Microsoft Macintosh PowerPoint</Application>
  <PresentationFormat>On-screen Show (4:3)</PresentationFormat>
  <Paragraphs>191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Concurrencia</vt:lpstr>
      <vt:lpstr>Distinction des enseignements de SES et de PFEG</vt:lpstr>
      <vt:lpstr>Cerner les points communs </vt:lpstr>
      <vt:lpstr>Deux enseignements d’exploration avec des finalités identiques</vt:lpstr>
      <vt:lpstr>Deux enseignements d’économie avec des finalités identiques</vt:lpstr>
      <vt:lpstr>Deux programmes présentant des similitudes formelles</vt:lpstr>
      <vt:lpstr>Deux enseignements d’économie avec des parcours d’apprentissage  comportant des similitudes </vt:lpstr>
      <vt:lpstr>Deux programmes mobilisant des ressources renouvelées</vt:lpstr>
      <vt:lpstr>Deux programmes renforçant la liberté pédagogique des enseignants</vt:lpstr>
      <vt:lpstr>2- Deux enseignements avec des distinctions fortes</vt:lpstr>
      <vt:lpstr>Des différences dans les objets d’étude </vt:lpstr>
      <vt:lpstr>Des différences d’approche globale </vt:lpstr>
      <vt:lpstr>1ère illustration : La détermination du prix</vt:lpstr>
      <vt:lpstr>2nde  illustration :La création de valeur dans l’entreprise </vt:lpstr>
      <vt:lpstr>Des différences de prise en compte des pré-savoirs des élèves</vt:lpstr>
      <vt:lpstr>Des différences de posture  des élèves</vt:lpstr>
      <vt:lpstr>Des différences de  structure de classe</vt:lpstr>
      <vt:lpstr>Des différences d’appréciation de l’enseignement d’exploration par les enseignants</vt:lpstr>
      <vt:lpstr>Des différences de perception de quant à la nature de l’évaluation</vt:lpstr>
      <vt:lpstr>Des différences de perception  des élèves</vt:lpstr>
      <vt:lpstr>Agencer les points communs et les différences</vt:lpstr>
      <vt:lpstr>Les objectifs du support</vt:lpstr>
      <vt:lpstr>La démarche choisie</vt:lpstr>
      <vt:lpstr>Le parcours envisagé </vt:lpstr>
      <vt:lpstr>Le parcours envisagé (suite) </vt:lpstr>
      <vt:lpstr>Architecture didactique et pédagogique</vt:lpstr>
      <vt:lpstr>Architecture didactique et pédagogique (suite)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Distinction des enseignements de SES et de PFEG</dc:title>
  <dc:creator>utilisateur</dc:creator>
  <cp:lastModifiedBy>Jc Maison DUFLANC</cp:lastModifiedBy>
  <cp:revision>33</cp:revision>
  <dcterms:created xsi:type="dcterms:W3CDTF">2012-05-12T14:38:21Z</dcterms:created>
  <dcterms:modified xsi:type="dcterms:W3CDTF">2012-05-22T11:40:56Z</dcterms:modified>
</cp:coreProperties>
</file>